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4" r:id="rId3"/>
    <p:sldId id="265" r:id="rId4"/>
    <p:sldId id="257" r:id="rId5"/>
    <p:sldId id="261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9F59D"/>
    <a:srgbClr val="D20000"/>
    <a:srgbClr val="B7EBEA"/>
    <a:srgbClr val="A0E4E2"/>
    <a:srgbClr val="E3EB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914E-FED2-4045-ABFD-9E98EDD6ACD4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0736-07EC-4A73-860A-9ABEA895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914E-FED2-4045-ABFD-9E98EDD6ACD4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0736-07EC-4A73-860A-9ABEA895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914E-FED2-4045-ABFD-9E98EDD6ACD4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0736-07EC-4A73-860A-9ABEA895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914E-FED2-4045-ABFD-9E98EDD6ACD4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0736-07EC-4A73-860A-9ABEA895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914E-FED2-4045-ABFD-9E98EDD6ACD4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0736-07EC-4A73-860A-9ABEA895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914E-FED2-4045-ABFD-9E98EDD6ACD4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0736-07EC-4A73-860A-9ABEA895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914E-FED2-4045-ABFD-9E98EDD6ACD4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0736-07EC-4A73-860A-9ABEA895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914E-FED2-4045-ABFD-9E98EDD6ACD4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0736-07EC-4A73-860A-9ABEA895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914E-FED2-4045-ABFD-9E98EDD6ACD4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0736-07EC-4A73-860A-9ABEA895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914E-FED2-4045-ABFD-9E98EDD6ACD4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0736-07EC-4A73-860A-9ABEA895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914E-FED2-4045-ABFD-9E98EDD6ACD4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0736-07EC-4A73-860A-9ABEA895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4914E-FED2-4045-ABFD-9E98EDD6ACD4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E0736-07EC-4A73-860A-9ABEA895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7464632@mail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D20000"/>
                </a:solidFill>
              </a:rPr>
              <a:t>Московская мозаика</a:t>
            </a:r>
            <a:endParaRPr lang="ru-RU" sz="5400" b="1" dirty="0">
              <a:solidFill>
                <a:srgbClr val="D2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844824"/>
            <a:ext cx="3851920" cy="46474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tx2"/>
                </a:solidFill>
              </a:rPr>
              <a:t>Сагитов</a:t>
            </a:r>
            <a:r>
              <a:rPr lang="ru-RU" sz="2800" b="1" dirty="0" smtClean="0">
                <a:solidFill>
                  <a:schemeClr val="tx2"/>
                </a:solidFill>
              </a:rPr>
              <a:t> Модест Спартакович</a:t>
            </a:r>
          </a:p>
          <a:p>
            <a:pPr algn="ctr"/>
            <a:endParaRPr lang="ru-RU" sz="2400" b="1" dirty="0" smtClean="0">
              <a:solidFill>
                <a:schemeClr val="tx2"/>
              </a:solidFill>
            </a:endParaRPr>
          </a:p>
          <a:p>
            <a:pPr algn="r"/>
            <a:r>
              <a:rPr lang="ru-RU" b="1" dirty="0" smtClean="0"/>
              <a:t>С 1993 по 2001-й преподаватель ВМК МГУ. </a:t>
            </a:r>
          </a:p>
          <a:p>
            <a:pPr algn="r"/>
            <a:r>
              <a:rPr lang="ru-RU" b="1" dirty="0" smtClean="0"/>
              <a:t>Кандидат </a:t>
            </a:r>
            <a:r>
              <a:rPr lang="ru-RU" b="1" dirty="0" err="1" smtClean="0"/>
              <a:t>физ-мат</a:t>
            </a:r>
            <a:r>
              <a:rPr lang="ru-RU" b="1" dirty="0" smtClean="0"/>
              <a:t>. наук. </a:t>
            </a:r>
          </a:p>
          <a:p>
            <a:pPr algn="r"/>
            <a:r>
              <a:rPr lang="ru-RU" b="1" dirty="0" smtClean="0"/>
              <a:t>Аттестаты брокера 1998, 2002 гг. </a:t>
            </a:r>
          </a:p>
          <a:p>
            <a:pPr algn="r"/>
            <a:r>
              <a:rPr lang="ru-RU" b="1" dirty="0" smtClean="0"/>
              <a:t>МВА «Стратегический менеджмент» </a:t>
            </a:r>
          </a:p>
          <a:p>
            <a:pPr algn="r"/>
            <a:r>
              <a:rPr lang="ru-RU" b="1" dirty="0" smtClean="0"/>
              <a:t>по зарубежной недвижимости, 2012 г. Институт МИРБИС. </a:t>
            </a:r>
          </a:p>
          <a:p>
            <a:pPr algn="r"/>
            <a:r>
              <a:rPr lang="ru-RU" b="1" dirty="0" smtClean="0"/>
              <a:t>В недвижимости 25 лет. </a:t>
            </a:r>
          </a:p>
          <a:p>
            <a:pPr algn="r"/>
            <a:r>
              <a:rPr lang="ru-RU" b="1" dirty="0" smtClean="0">
                <a:hlinkClick r:id="rId2"/>
              </a:rPr>
              <a:t>7464632@mail.ru</a:t>
            </a:r>
            <a:endParaRPr lang="ru-RU" b="1" dirty="0" smtClean="0"/>
          </a:p>
          <a:p>
            <a:pPr algn="r"/>
            <a:r>
              <a:rPr lang="ru-RU" b="1" dirty="0" smtClean="0"/>
              <a:t> +79035462633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1" name="Рисунок 10" descr="Модест у Устинского моста.JPG"/>
          <p:cNvPicPr>
            <a:picLocks noChangeAspect="1"/>
          </p:cNvPicPr>
          <p:nvPr/>
        </p:nvPicPr>
        <p:blipFill>
          <a:blip r:embed="rId3" cstate="print"/>
          <a:srcRect t="8654" r="23077"/>
          <a:stretch>
            <a:fillRect/>
          </a:stretch>
        </p:blipFill>
        <p:spPr>
          <a:xfrm>
            <a:off x="3851920" y="1772816"/>
            <a:ext cx="5201123" cy="4117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NANfdjdf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924944"/>
            <a:ext cx="4831409" cy="3712133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300192" y="5085184"/>
            <a:ext cx="648072" cy="7200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876256" y="4797152"/>
            <a:ext cx="648072" cy="7200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236296" y="4293096"/>
            <a:ext cx="792088" cy="5760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148064" y="4149080"/>
            <a:ext cx="648072" cy="7200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660232" y="5733256"/>
            <a:ext cx="792088" cy="6480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148064" y="42930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лень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587727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обман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64288" y="443711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шаблон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56176" y="501317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небрежность,</a:t>
            </a:r>
          </a:p>
          <a:p>
            <a:r>
              <a:rPr lang="ru-RU" sz="1600" b="1" dirty="0" smtClean="0"/>
              <a:t>некомпетентность</a:t>
            </a:r>
            <a:endParaRPr lang="ru-RU" sz="1600" b="1" dirty="0"/>
          </a:p>
        </p:txBody>
      </p:sp>
      <p:sp>
        <p:nvSpPr>
          <p:cNvPr id="12" name="Овал 11"/>
          <p:cNvSpPr/>
          <p:nvPr/>
        </p:nvSpPr>
        <p:spPr>
          <a:xfrm>
            <a:off x="8460432" y="6165304"/>
            <a:ext cx="504056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5508104" y="3119602"/>
            <a:ext cx="2011006" cy="813454"/>
          </a:xfrm>
          <a:prstGeom prst="cloud">
            <a:avLst/>
          </a:prstGeom>
          <a:solidFill>
            <a:srgbClr val="B7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75656" y="260648"/>
            <a:ext cx="6444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D20000"/>
                </a:solidFill>
              </a:rPr>
              <a:t> SWOT-</a:t>
            </a:r>
            <a:r>
              <a:rPr lang="ru-RU" sz="3200" b="1" dirty="0" smtClean="0">
                <a:solidFill>
                  <a:srgbClr val="D20000"/>
                </a:solidFill>
              </a:rPr>
              <a:t>АНАЛИЗ нашего рынка </a:t>
            </a:r>
            <a:br>
              <a:rPr lang="ru-RU" sz="3200" b="1" dirty="0" smtClean="0">
                <a:solidFill>
                  <a:srgbClr val="D20000"/>
                </a:solidFill>
              </a:rPr>
            </a:br>
            <a:endParaRPr lang="ru-RU" sz="3200" b="1" dirty="0">
              <a:solidFill>
                <a:srgbClr val="D2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052736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400" b="1" dirty="0" smtClean="0"/>
              <a:t>о грустном (T, W): </a:t>
            </a:r>
          </a:p>
          <a:p>
            <a:pPr marL="457200" indent="-457200"/>
            <a:r>
              <a:rPr lang="ru-RU" sz="2400" b="1" dirty="0" smtClean="0"/>
              <a:t>= рынок Уже; </a:t>
            </a:r>
          </a:p>
          <a:p>
            <a:pPr marL="457200" indent="-457200"/>
            <a:r>
              <a:rPr lang="ru-RU" sz="2400" b="1" dirty="0" smtClean="0"/>
              <a:t>= Кто самый страшный конкурент?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100 ТИСЯЧА РУБЛЭЙ Я ТЕБЕ ПА-АДАРЮ!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4581128"/>
            <a:ext cx="3168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10 лет мы прожили хорошо! 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18" name="Рисунок 17" descr="11292zd1b957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28238">
            <a:off x="395536" y="2924944"/>
            <a:ext cx="2105993" cy="1403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10527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2) О веселом (S, O): </a:t>
            </a:r>
          </a:p>
          <a:p>
            <a:r>
              <a:rPr lang="ru-RU" sz="2400" b="1" dirty="0" smtClean="0"/>
              <a:t>ЭСКИМОС ПОЙМАЛ МАРЖУ. ГДЕ? = квартира или завод?</a:t>
            </a:r>
          </a:p>
          <a:p>
            <a:r>
              <a:rPr lang="ru-RU" sz="2400" b="1" dirty="0" smtClean="0"/>
              <a:t> В2В без нервов.</a:t>
            </a:r>
          </a:p>
          <a:p>
            <a:r>
              <a:rPr lang="ru-RU" sz="2400" b="1" dirty="0" smtClean="0"/>
              <a:t> = Кейс по соседству. 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60648"/>
            <a:ext cx="6444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D20000"/>
                </a:solidFill>
              </a:rPr>
              <a:t> SWOT-</a:t>
            </a:r>
            <a:r>
              <a:rPr lang="ru-RU" sz="3200" b="1" dirty="0" smtClean="0">
                <a:solidFill>
                  <a:srgbClr val="D20000"/>
                </a:solidFill>
              </a:rPr>
              <a:t>АНАЛИЗ нашего рынка </a:t>
            </a:r>
            <a:br>
              <a:rPr lang="ru-RU" sz="3200" b="1" dirty="0" smtClean="0">
                <a:solidFill>
                  <a:srgbClr val="D20000"/>
                </a:solidFill>
              </a:rPr>
            </a:br>
            <a:endParaRPr lang="ru-RU" sz="3200" b="1" dirty="0">
              <a:solidFill>
                <a:srgbClr val="D20000"/>
              </a:solidFill>
            </a:endParaRPr>
          </a:p>
        </p:txBody>
      </p:sp>
      <p:pic>
        <p:nvPicPr>
          <p:cNvPr id="9" name="Рисунок 8" descr="IREL00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708920"/>
            <a:ext cx="2102949" cy="105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AUST00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645024"/>
            <a:ext cx="1937261" cy="1044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bulgar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941168"/>
            <a:ext cx="2088232" cy="1294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serbian-fla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4725144"/>
            <a:ext cx="1938147" cy="1284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USA_fla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356992"/>
            <a:ext cx="2025073" cy="1259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886754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3861048"/>
            <a:ext cx="2521508" cy="1682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53392802.359398595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2200" y="836712"/>
            <a:ext cx="2352779" cy="2940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Wrong_Flag_of_Israe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52120" y="5517232"/>
            <a:ext cx="1954725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57437222.jpe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6372200" y="980728"/>
            <a:ext cx="1656184" cy="1236941"/>
          </a:xfrm>
          <a:prstGeom prst="rect">
            <a:avLst/>
          </a:prstGeom>
        </p:spPr>
      </p:pic>
      <p:sp>
        <p:nvSpPr>
          <p:cNvPr id="34" name="Волна 33"/>
          <p:cNvSpPr/>
          <p:nvPr/>
        </p:nvSpPr>
        <p:spPr>
          <a:xfrm rot="599693">
            <a:off x="7236991" y="6420032"/>
            <a:ext cx="1438771" cy="226499"/>
          </a:xfrm>
          <a:prstGeom prst="wave">
            <a:avLst/>
          </a:prstGeom>
          <a:solidFill>
            <a:srgbClr val="F9F59D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Волна 32"/>
          <p:cNvSpPr/>
          <p:nvPr/>
        </p:nvSpPr>
        <p:spPr>
          <a:xfrm rot="20547962">
            <a:off x="6084863" y="6420035"/>
            <a:ext cx="1438771" cy="226499"/>
          </a:xfrm>
          <a:prstGeom prst="wave">
            <a:avLst/>
          </a:prstGeom>
          <a:solidFill>
            <a:srgbClr val="F9F59D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40769"/>
            <a:ext cx="51480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3) О веселом:</a:t>
            </a:r>
          </a:p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продать за один день 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60648"/>
            <a:ext cx="6444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D20000"/>
                </a:solidFill>
              </a:rPr>
              <a:t> SWOT-</a:t>
            </a:r>
            <a:r>
              <a:rPr lang="ru-RU" sz="3200" b="1" dirty="0" smtClean="0">
                <a:solidFill>
                  <a:srgbClr val="D20000"/>
                </a:solidFill>
              </a:rPr>
              <a:t>АНАЛИЗ нашего рынка </a:t>
            </a:r>
            <a:br>
              <a:rPr lang="ru-RU" sz="3200" b="1" dirty="0" smtClean="0">
                <a:solidFill>
                  <a:srgbClr val="D20000"/>
                </a:solidFill>
              </a:rPr>
            </a:br>
            <a:endParaRPr lang="ru-RU" sz="3200" b="1" dirty="0">
              <a:solidFill>
                <a:srgbClr val="D20000"/>
              </a:solidFill>
            </a:endParaRPr>
          </a:p>
        </p:txBody>
      </p:sp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916832"/>
            <a:ext cx="1247800" cy="12478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96136" y="2564904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ВTL</a:t>
            </a:r>
            <a:endParaRPr lang="ru-RU" sz="5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635896" y="1268760"/>
            <a:ext cx="4968552" cy="1512168"/>
          </a:xfrm>
          <a:prstGeom prst="line">
            <a:avLst/>
          </a:prstGeom>
          <a:ln w="76200">
            <a:solidFill>
              <a:srgbClr val="D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979712" y="1772816"/>
            <a:ext cx="136815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619672" y="1916832"/>
            <a:ext cx="144016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8820472" y="4725144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907704" y="1916832"/>
            <a:ext cx="2592288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cartoon-castle-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573016"/>
            <a:ext cx="3073524" cy="290960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355976" y="4581128"/>
            <a:ext cx="1541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Пятигорск</a:t>
            </a:r>
            <a:endParaRPr lang="ru-RU" sz="2400" b="1" dirty="0"/>
          </a:p>
        </p:txBody>
      </p:sp>
      <p:pic>
        <p:nvPicPr>
          <p:cNvPr id="27" name="Рисунок 26" descr="Человече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0432" y="6237312"/>
            <a:ext cx="363165" cy="435799"/>
          </a:xfrm>
          <a:prstGeom prst="rect">
            <a:avLst/>
          </a:prstGeom>
        </p:spPr>
      </p:pic>
      <p:pic>
        <p:nvPicPr>
          <p:cNvPr id="28" name="Рисунок 27" descr="Человече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360" y="6237312"/>
            <a:ext cx="363165" cy="435799"/>
          </a:xfrm>
          <a:prstGeom prst="rect">
            <a:avLst/>
          </a:prstGeom>
        </p:spPr>
      </p:pic>
      <p:pic>
        <p:nvPicPr>
          <p:cNvPr id="29" name="Рисунок 28" descr="Человече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516216" y="6093296"/>
            <a:ext cx="363165" cy="435799"/>
          </a:xfrm>
          <a:prstGeom prst="rect">
            <a:avLst/>
          </a:prstGeom>
        </p:spPr>
      </p:pic>
      <p:pic>
        <p:nvPicPr>
          <p:cNvPr id="30" name="Рисунок 29" descr="Человече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724128" y="6237312"/>
            <a:ext cx="363165" cy="435799"/>
          </a:xfrm>
          <a:prstGeom prst="rect">
            <a:avLst/>
          </a:prstGeom>
        </p:spPr>
      </p:pic>
      <p:pic>
        <p:nvPicPr>
          <p:cNvPr id="31" name="Рисунок 30" descr="Человече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04448" y="6093296"/>
            <a:ext cx="363165" cy="435799"/>
          </a:xfrm>
          <a:prstGeom prst="rect">
            <a:avLst/>
          </a:prstGeom>
        </p:spPr>
      </p:pic>
      <p:pic>
        <p:nvPicPr>
          <p:cNvPr id="35" name="Рисунок 34" descr="20100922_dog_cha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221088"/>
            <a:ext cx="3312368" cy="2304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98072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4) О веселом :</a:t>
            </a:r>
            <a:br>
              <a:rPr lang="ru-RU" sz="2400" b="1" dirty="0" smtClean="0"/>
            </a:br>
            <a:r>
              <a:rPr lang="ru-RU" sz="2400" b="1" dirty="0" smtClean="0"/>
              <a:t>- опыт автосалонов </a:t>
            </a:r>
            <a:br>
              <a:rPr lang="ru-RU" sz="2400" b="1" dirty="0" smtClean="0"/>
            </a:br>
            <a:r>
              <a:rPr lang="ru-RU" sz="2400" b="1" dirty="0" smtClean="0"/>
              <a:t>- думаем правильно</a:t>
            </a:r>
            <a:br>
              <a:rPr lang="ru-RU" sz="2400" b="1" dirty="0" smtClean="0"/>
            </a:br>
            <a:r>
              <a:rPr lang="ru-RU" sz="2400" b="1" dirty="0" smtClean="0"/>
              <a:t>- МВА за 1/2 миллиона. 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60648"/>
            <a:ext cx="6444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D20000"/>
                </a:solidFill>
              </a:rPr>
              <a:t> SWOT-</a:t>
            </a:r>
            <a:r>
              <a:rPr lang="ru-RU" sz="3200" b="1" dirty="0" smtClean="0">
                <a:solidFill>
                  <a:srgbClr val="D20000"/>
                </a:solidFill>
              </a:rPr>
              <a:t>АНАЛИЗ нашего рынка </a:t>
            </a:r>
            <a:br>
              <a:rPr lang="ru-RU" sz="3200" b="1" dirty="0" smtClean="0">
                <a:solidFill>
                  <a:srgbClr val="D20000"/>
                </a:solidFill>
              </a:rPr>
            </a:br>
            <a:endParaRPr lang="ru-RU" sz="3200" b="1" dirty="0">
              <a:solidFill>
                <a:srgbClr val="D20000"/>
              </a:solidFill>
            </a:endParaRPr>
          </a:p>
        </p:txBody>
      </p:sp>
      <p:pic>
        <p:nvPicPr>
          <p:cNvPr id="7" name="Рисунок 6" descr="50468.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052736"/>
            <a:ext cx="3240360" cy="24302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15816" y="3861048"/>
            <a:ext cx="5652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ЕСЛИ ФИРМА НЕ РАЗОБЬЕТ РЫНОК НА СЕГМЕНТЫ, ТО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"КОГДА НАОБОРОТ - ПЛОХО".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9264" y="5733256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Сколько сегментов обслуживать?!  </a:t>
            </a:r>
          </a:p>
          <a:p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80928"/>
            <a:ext cx="2520280" cy="3360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lat,800x800,075,f.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573016"/>
            <a:ext cx="2251602" cy="16070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1. Будьте </a:t>
            </a:r>
            <a:r>
              <a:rPr lang="ru-RU" sz="2400" b="1" dirty="0" err="1" smtClean="0"/>
              <a:t>проактивны</a:t>
            </a:r>
            <a:r>
              <a:rPr lang="ru-RU" sz="2400" b="1" dirty="0" smtClean="0"/>
              <a:t> (500 звонков). </a:t>
            </a:r>
          </a:p>
          <a:p>
            <a:r>
              <a:rPr lang="ru-RU" sz="2400" b="1" dirty="0" smtClean="0"/>
              <a:t>2-3. Только главное (сколько денег - куда ехать?)</a:t>
            </a:r>
            <a:br>
              <a:rPr lang="ru-RU" sz="2400" b="1" dirty="0" smtClean="0"/>
            </a:br>
            <a:r>
              <a:rPr lang="ru-RU" sz="2400" b="1" dirty="0" smtClean="0"/>
              <a:t>4. WIN-WIN с ГАИ за 30000 рублей. </a:t>
            </a:r>
            <a:br>
              <a:rPr lang="ru-RU" sz="2400" b="1" dirty="0" smtClean="0"/>
            </a:br>
            <a:r>
              <a:rPr lang="ru-RU" sz="2400" b="1" dirty="0" smtClean="0"/>
              <a:t>5. Сначала пойми - потом говори. "По-московски". </a:t>
            </a:r>
            <a:br>
              <a:rPr lang="ru-RU" sz="2400" b="1" dirty="0" smtClean="0"/>
            </a:br>
            <a:r>
              <a:rPr lang="ru-RU" sz="2400" b="1" dirty="0" smtClean="0"/>
              <a:t>6. Синергизм реален. </a:t>
            </a:r>
            <a:br>
              <a:rPr lang="ru-RU" sz="2400" b="1" dirty="0" smtClean="0"/>
            </a:br>
            <a:r>
              <a:rPr lang="ru-RU" sz="2400" b="1" dirty="0" smtClean="0"/>
              <a:t>7. Затачивайте пилу!      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88640"/>
            <a:ext cx="6444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D20000"/>
                </a:solidFill>
              </a:rPr>
              <a:t> </a:t>
            </a:r>
            <a:r>
              <a:rPr lang="ru-RU" sz="3200" b="1" dirty="0" smtClean="0">
                <a:solidFill>
                  <a:srgbClr val="C00000"/>
                </a:solidFill>
              </a:rPr>
              <a:t>ЭФФЕКТИВНОСТЬ</a:t>
            </a:r>
          </a:p>
          <a:p>
            <a:pPr algn="ctr"/>
            <a:r>
              <a:rPr lang="ru-RU" sz="3200" b="1" dirty="0" smtClean="0">
                <a:solidFill>
                  <a:srgbClr val="D20000"/>
                </a:solidFill>
              </a:rPr>
              <a:t/>
            </a:r>
            <a:br>
              <a:rPr lang="ru-RU" sz="3200" b="1" dirty="0" smtClean="0">
                <a:solidFill>
                  <a:srgbClr val="D20000"/>
                </a:solidFill>
              </a:rPr>
            </a:br>
            <a:endParaRPr lang="ru-RU" sz="3200" b="1" dirty="0">
              <a:solidFill>
                <a:srgbClr val="D20000"/>
              </a:solidFill>
            </a:endParaRPr>
          </a:p>
        </p:txBody>
      </p:sp>
      <p:pic>
        <p:nvPicPr>
          <p:cNvPr id="6" name="Рисунок 5" descr="15243-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501008"/>
            <a:ext cx="4248472" cy="18722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91880" y="4581128"/>
            <a:ext cx="2374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Москва-СПБ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steam-train-engine-clip-art-clipart-panda-free-clipart-images-vOMAIw-cli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444208" y="3429000"/>
            <a:ext cx="2422179" cy="145150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27784" y="5949280"/>
            <a:ext cx="4130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Спасибо организаторам! 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140</Words>
  <Application>Microsoft Office PowerPoint</Application>
  <PresentationFormat>Экран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Московская мозаика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САГИТОВ</dc:title>
  <dc:creator>Модест</dc:creator>
  <cp:lastModifiedBy>Модест</cp:lastModifiedBy>
  <cp:revision>27</cp:revision>
  <dcterms:created xsi:type="dcterms:W3CDTF">2017-10-01T08:38:44Z</dcterms:created>
  <dcterms:modified xsi:type="dcterms:W3CDTF">2017-10-02T11:10:52Z</dcterms:modified>
</cp:coreProperties>
</file>